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4" r:id="rId2"/>
    <p:sldId id="283" r:id="rId3"/>
    <p:sldId id="258" r:id="rId4"/>
    <p:sldId id="263" r:id="rId5"/>
    <p:sldId id="274" r:id="rId6"/>
    <p:sldId id="281" r:id="rId7"/>
    <p:sldId id="276" r:id="rId8"/>
    <p:sldId id="290" r:id="rId9"/>
    <p:sldId id="293" r:id="rId10"/>
    <p:sldId id="279" r:id="rId11"/>
    <p:sldId id="291" r:id="rId12"/>
    <p:sldId id="286" r:id="rId13"/>
    <p:sldId id="273" r:id="rId14"/>
    <p:sldId id="285" r:id="rId15"/>
    <p:sldId id="287" r:id="rId16"/>
    <p:sldId id="289" r:id="rId17"/>
    <p:sldId id="288" r:id="rId18"/>
    <p:sldId id="292" r:id="rId19"/>
    <p:sldId id="295" r:id="rId20"/>
    <p:sldId id="296" r:id="rId2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F41C"/>
    <a:srgbClr val="04C8A7"/>
    <a:srgbClr val="005800"/>
    <a:srgbClr val="003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2" autoAdjust="0"/>
    <p:restoredTop sz="94660"/>
  </p:normalViewPr>
  <p:slideViewPr>
    <p:cSldViewPr>
      <p:cViewPr varScale="1">
        <p:scale>
          <a:sx n="139" d="100"/>
          <a:sy n="139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EEE89-54FD-4126-A10E-9301BC58D9F4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06D2D-A8AE-4A70-8363-AA943CFD02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75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4398"/>
            <a:ext cx="9143999" cy="5372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1" t="6193" r="33571" b="60099"/>
          <a:stretch/>
        </p:blipFill>
        <p:spPr>
          <a:xfrm>
            <a:off x="0" y="157696"/>
            <a:ext cx="2329542" cy="824784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5429249" y="3091544"/>
            <a:ext cx="3714750" cy="205195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/>
          </a:p>
        </p:txBody>
      </p:sp>
      <p:pic>
        <p:nvPicPr>
          <p:cNvPr id="1026" name="Picture 2" descr="облако слов"/>
          <p:cNvPicPr>
            <a:picLocks noChangeAspect="1" noChangeArrowheads="1"/>
          </p:cNvPicPr>
          <p:nvPr/>
        </p:nvPicPr>
        <p:blipFill>
          <a:blip r:embed="rId5"/>
          <a:srcRect t="3261" b="14130"/>
          <a:stretch>
            <a:fillRect/>
          </a:stretch>
        </p:blipFill>
        <p:spPr bwMode="auto">
          <a:xfrm>
            <a:off x="2571736" y="-285770"/>
            <a:ext cx="6572264" cy="5429270"/>
          </a:xfrm>
          <a:prstGeom prst="rect">
            <a:avLst/>
          </a:prstGeom>
          <a:noFill/>
        </p:spPr>
      </p:pic>
      <p:sp>
        <p:nvSpPr>
          <p:cNvPr id="10" name="Параллелограмм 9"/>
          <p:cNvSpPr/>
          <p:nvPr/>
        </p:nvSpPr>
        <p:spPr>
          <a:xfrm>
            <a:off x="-357222" y="2714626"/>
            <a:ext cx="4929222" cy="1143008"/>
          </a:xfrm>
          <a:prstGeom prst="parallelogram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ru-RU" b="1" dirty="0" smtClean="0">
                <a:solidFill>
                  <a:srgbClr val="C00000"/>
                </a:solidFill>
              </a:rPr>
              <a:t>Черёмухин Пётр Сергеевич</a:t>
            </a:r>
          </a:p>
          <a:p>
            <a:r>
              <a:rPr lang="ru-RU" b="1" dirty="0" err="1" smtClean="0">
                <a:solidFill>
                  <a:srgbClr val="C00000"/>
                </a:solidFill>
              </a:rPr>
              <a:t>Васенко</a:t>
            </a:r>
            <a:r>
              <a:rPr lang="ru-RU" b="1" dirty="0" smtClean="0">
                <a:solidFill>
                  <a:srgbClr val="C00000"/>
                </a:solidFill>
              </a:rPr>
              <a:t> Ольга Игоревна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Комиссарова Ольга Владимировна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1663"/>
            <a:ext cx="1737801" cy="146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5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286775" cy="5143500"/>
          </a:xfrm>
          <a:prstGeom prst="rect">
            <a:avLst/>
          </a:prstGeom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95536" y="1275606"/>
            <a:ext cx="5040560" cy="1080120"/>
            <a:chOff x="720" y="1392"/>
            <a:chExt cx="4058" cy="480"/>
          </a:xfrm>
        </p:grpSpPr>
        <p:sp>
          <p:nvSpPr>
            <p:cNvPr id="6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4000" b="1" dirty="0" smtClean="0">
                  <a:solidFill>
                    <a:schemeClr val="bg1"/>
                  </a:solidFill>
                  <a:latin typeface="+mj-lt"/>
                </a:rPr>
                <a:t>ФАНТАСТИКА </a:t>
              </a:r>
              <a:endParaRPr lang="ru-RU" sz="4000" b="1" dirty="0">
                <a:solidFill>
                  <a:schemeClr val="bg1"/>
                </a:solidFill>
                <a:latin typeface="+mj-lt"/>
              </a:endParaRPr>
            </a:p>
            <a:p>
              <a:endParaRPr lang="ru-RU" dirty="0"/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8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33333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1187625" y="2603261"/>
            <a:ext cx="6241895" cy="1968753"/>
            <a:chOff x="720" y="1392"/>
            <a:chExt cx="4058" cy="480"/>
          </a:xfrm>
        </p:grpSpPr>
        <p:sp>
          <p:nvSpPr>
            <p:cNvPr id="11" name="AutoShape 17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3" name="AutoShape 19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AutoShape 20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33333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5" name="Прямоугольник 4"/>
          <p:cNvSpPr/>
          <p:nvPr/>
        </p:nvSpPr>
        <p:spPr>
          <a:xfrm>
            <a:off x="1428728" y="2786064"/>
            <a:ext cx="57864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литературный жанр, который описывает  вымышленные, сверхъестественные события,  основанные на  достижениях  науки и техники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6786578" y="3941134"/>
            <a:ext cx="1449280" cy="1202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4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Алеся\Desktop\voploscheny-zhizn-byli-eto-interesno-poznavatelno-kartinki_39794638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428610"/>
            <a:ext cx="6480720" cy="3544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7680159" y="3929054"/>
            <a:ext cx="1463841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084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214810" y="1714494"/>
            <a:ext cx="4640273" cy="990600"/>
            <a:chOff x="720" y="1392"/>
            <a:chExt cx="4058" cy="480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400" b="1" dirty="0" err="1" smtClean="0">
                  <a:solidFill>
                    <a:schemeClr val="bg1"/>
                  </a:solidFill>
                  <a:latin typeface="Comic Sans MS" panose="030F0702030302020204" pitchFamily="66" charset="0"/>
                </a:rPr>
                <a:t>Жюль</a:t>
              </a:r>
              <a:r>
                <a:rPr lang="ru-RU" sz="2400" b="1" dirty="0" smtClean="0">
                  <a:solidFill>
                    <a:schemeClr val="bg1"/>
                  </a:solidFill>
                  <a:latin typeface="Comic Sans MS" panose="030F0702030302020204" pitchFamily="66" charset="0"/>
                </a:rPr>
                <a:t> Верн </a:t>
              </a:r>
              <a:br>
                <a:rPr lang="ru-RU" sz="2400" b="1" dirty="0" smtClean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ru-RU" sz="2400" b="1" dirty="0" smtClean="0">
                  <a:solidFill>
                    <a:schemeClr val="bg1"/>
                  </a:solidFill>
                  <a:latin typeface="Comic Sans MS" panose="030F0702030302020204" pitchFamily="66" charset="0"/>
                </a:rPr>
                <a:t>(1828-1905)</a:t>
              </a:r>
              <a:endParaRPr lang="ru-RU" sz="2400" b="1" dirty="0" smtClean="0">
                <a:solidFill>
                  <a:schemeClr val="bg1"/>
                </a:solidFill>
              </a:endParaRPr>
            </a:p>
            <a:p>
              <a:endParaRPr lang="ru-RU" dirty="0"/>
            </a:p>
          </p:txBody>
        </p:sp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2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33333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pic>
        <p:nvPicPr>
          <p:cNvPr id="9" name="Picture 2" descr="C:\Users\Алеся\Desktop\interesting_201209020309070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47240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grpSp>
        <p:nvGrpSpPr>
          <p:cNvPr id="13" name="Group 29"/>
          <p:cNvGrpSpPr>
            <a:grpSpLocks/>
          </p:cNvGrpSpPr>
          <p:nvPr/>
        </p:nvGrpSpPr>
        <p:grpSpPr bwMode="auto">
          <a:xfrm>
            <a:off x="4143372" y="2786064"/>
            <a:ext cx="4714908" cy="990600"/>
            <a:chOff x="720" y="1392"/>
            <a:chExt cx="4058" cy="480"/>
          </a:xfrm>
        </p:grpSpPr>
        <p:sp>
          <p:nvSpPr>
            <p:cNvPr id="14" name="AutoShape 30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5" name="Group 31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6" name="AutoShape 32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" name="AutoShape 33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3333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8" name="Прямоугольник 17"/>
          <p:cNvSpPr/>
          <p:nvPr/>
        </p:nvSpPr>
        <p:spPr>
          <a:xfrm>
            <a:off x="4857752" y="2928940"/>
            <a:ext cx="3297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«20 тысяч лье под водой»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«Наутилус»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8286776" y="142858"/>
            <a:ext cx="714380" cy="59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7680159" y="3929054"/>
            <a:ext cx="1463841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084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8286776" y="142858"/>
            <a:ext cx="714380" cy="59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C:\Users\Алеся\Desktop\voploscheny-zhizn-byli-eto-interesno-poznavatelno-kartinki_39794638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5357818" cy="2930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l="19766" t="16601" r="26976" b="25781"/>
          <a:stretch>
            <a:fillRect/>
          </a:stretch>
        </p:blipFill>
        <p:spPr bwMode="auto">
          <a:xfrm>
            <a:off x="3929058" y="2428874"/>
            <a:ext cx="5431813" cy="330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3044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18" y="500048"/>
            <a:ext cx="5005640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0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8286776" y="142858"/>
            <a:ext cx="714380" cy="59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Users\Алеся\Desktop\япония\30862_original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62" b="5800"/>
          <a:stretch/>
        </p:blipFill>
        <p:spPr bwMode="auto">
          <a:xfrm>
            <a:off x="-36512" y="2139702"/>
            <a:ext cx="2896755" cy="3022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ся\Desktop\япония\interesting_201209020309073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2896755" cy="2172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3214678" y="2285998"/>
            <a:ext cx="5507219" cy="1865368"/>
            <a:chOff x="720" y="1392"/>
            <a:chExt cx="4058" cy="480"/>
          </a:xfrm>
        </p:grpSpPr>
        <p:sp>
          <p:nvSpPr>
            <p:cNvPr id="9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latin typeface="Comic Sans MS" pitchFamily="66" charset="0"/>
                </a:rPr>
                <a:t>Рэ</a:t>
              </a:r>
              <a:r>
                <a:rPr lang="vi-VN" sz="2400" b="1" dirty="0">
                  <a:solidFill>
                    <a:schemeClr val="bg1"/>
                  </a:solidFill>
                </a:rPr>
                <a:t>ймонд Д</a:t>
              </a:r>
              <a:r>
                <a:rPr lang="ru-RU" sz="2400" b="1" dirty="0">
                  <a:solidFill>
                    <a:schemeClr val="bg1"/>
                  </a:solidFill>
                  <a:latin typeface="Comic Sans MS" pitchFamily="66" charset="0"/>
                </a:rPr>
                <a:t>у</a:t>
              </a:r>
              <a:r>
                <a:rPr lang="vi-VN" sz="2400" b="1" dirty="0">
                  <a:solidFill>
                    <a:schemeClr val="bg1"/>
                  </a:solidFill>
                </a:rPr>
                <a:t>глас </a:t>
              </a:r>
              <a:endParaRPr lang="en-US" sz="2400" b="1" dirty="0" smtClean="0">
                <a:solidFill>
                  <a:schemeClr val="bg1"/>
                </a:solidFill>
                <a:latin typeface="Comic Sans MS" pitchFamily="66" charset="0"/>
              </a:endParaRPr>
            </a:p>
            <a:p>
              <a:pPr algn="ctr"/>
              <a:r>
                <a:rPr lang="vi-VN" sz="2400" b="1" dirty="0" smtClean="0">
                  <a:solidFill>
                    <a:schemeClr val="bg1"/>
                  </a:solidFill>
                </a:rPr>
                <a:t>(</a:t>
              </a:r>
              <a:r>
                <a:rPr lang="vi-VN" sz="2400" b="1" dirty="0">
                  <a:solidFill>
                    <a:schemeClr val="bg1"/>
                  </a:solidFill>
                </a:rPr>
                <a:t>Рэй) Брэдбери</a:t>
              </a:r>
              <a:r>
                <a:rPr lang="en-US" sz="2400" b="1" dirty="0">
                  <a:solidFill>
                    <a:schemeClr val="bg1"/>
                  </a:solidFill>
                  <a:latin typeface="Comic Sans MS" pitchFamily="66" charset="0"/>
                </a:rPr>
                <a:t> </a:t>
              </a:r>
              <a:r>
                <a:rPr lang="ru-RU" sz="2400" b="1" dirty="0">
                  <a:solidFill>
                    <a:schemeClr val="bg1"/>
                  </a:solidFill>
                  <a:latin typeface="Comic Sans MS" pitchFamily="66" charset="0"/>
                </a:rPr>
                <a:t/>
              </a:r>
              <a:br>
                <a:rPr lang="ru-RU" sz="2400" b="1" dirty="0"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000" b="1" dirty="0">
                  <a:solidFill>
                    <a:schemeClr val="bg1"/>
                  </a:solidFill>
                  <a:latin typeface="Comic Sans MS" pitchFamily="66" charset="0"/>
                </a:rPr>
                <a:t>(</a:t>
              </a:r>
              <a:r>
                <a:rPr lang="vi-VN" sz="2000" b="1" dirty="0">
                  <a:solidFill>
                    <a:schemeClr val="bg1"/>
                  </a:solidFill>
                </a:rPr>
                <a:t>1920 </a:t>
              </a:r>
              <a:r>
                <a:rPr lang="ru-RU" sz="2000" b="1" dirty="0">
                  <a:solidFill>
                    <a:schemeClr val="bg1"/>
                  </a:solidFill>
                  <a:latin typeface="Comic Sans MS" pitchFamily="66" charset="0"/>
                </a:rPr>
                <a:t>- </a:t>
              </a:r>
              <a:r>
                <a:rPr lang="vi-VN" sz="2000" b="1" dirty="0">
                  <a:solidFill>
                    <a:schemeClr val="bg1"/>
                  </a:solidFill>
                </a:rPr>
                <a:t>2012</a:t>
              </a:r>
              <a:r>
                <a:rPr lang="ru-RU" sz="2000" b="1" dirty="0">
                  <a:solidFill>
                    <a:schemeClr val="bg1"/>
                  </a:solidFill>
                  <a:latin typeface="Comic Sans MS" pitchFamily="66" charset="0"/>
                </a:rPr>
                <a:t>)</a:t>
              </a:r>
              <a:endParaRPr lang="ru-RU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grpSp>
          <p:nvGrpSpPr>
            <p:cNvPr id="10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1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2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33333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650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346" y="0"/>
            <a:ext cx="5005640" cy="352839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l="17569" t="10742" r="24780" b="17968"/>
          <a:stretch>
            <a:fillRect/>
          </a:stretch>
        </p:blipFill>
        <p:spPr bwMode="auto">
          <a:xfrm>
            <a:off x="4109089" y="1643038"/>
            <a:ext cx="5034911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5650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0" y="357172"/>
            <a:ext cx="1471032" cy="42999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8024592" y="4214806"/>
            <a:ext cx="1119408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925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7938484" y="4143368"/>
            <a:ext cx="1205516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Users\Алеся\Desktop\япония\interesting_20120902030907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0"/>
            <a:ext cx="1656183" cy="1242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Алеся\Desktop\япония\tri-zako_26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13794"/>
          <a:stretch/>
        </p:blipFill>
        <p:spPr bwMode="auto">
          <a:xfrm>
            <a:off x="35495" y="1203599"/>
            <a:ext cx="165618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Алеся\Desktop\япония\book_126318242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9" b="21308"/>
          <a:stretch/>
        </p:blipFill>
        <p:spPr bwMode="auto">
          <a:xfrm>
            <a:off x="21413" y="2859783"/>
            <a:ext cx="1670267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843808" y="1923678"/>
            <a:ext cx="5076056" cy="1289303"/>
            <a:chOff x="720" y="1392"/>
            <a:chExt cx="4058" cy="480"/>
          </a:xfrm>
        </p:grpSpPr>
        <p:sp>
          <p:nvSpPr>
            <p:cNvPr id="10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grpSp>
          <p:nvGrpSpPr>
            <p:cNvPr id="11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2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4117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2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33333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" name="Прямоугольник 1"/>
          <p:cNvSpPr/>
          <p:nvPr/>
        </p:nvSpPr>
        <p:spPr>
          <a:xfrm>
            <a:off x="3635896" y="1985634"/>
            <a:ext cx="35877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Айзек Азимов (1920-1992)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9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00" y="214296"/>
            <a:ext cx="1471032" cy="429994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 l="34041" t="7812" r="40154" b="16992"/>
          <a:stretch>
            <a:fillRect/>
          </a:stretch>
        </p:blipFill>
        <p:spPr bwMode="auto">
          <a:xfrm>
            <a:off x="4143372" y="0"/>
            <a:ext cx="2834337" cy="46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8024592" y="4214806"/>
            <a:ext cx="1119408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925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19672" y="260341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Литературный жанр, который описывает  вымышленные, сверхъестественные события,  основанные на  достижениях  науки и техники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4942" y="3143254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omic Sans MS" pitchFamily="66" charset="0"/>
              </a:rPr>
              <a:t>Стивен </a:t>
            </a:r>
            <a:r>
              <a:rPr lang="ru-RU" dirty="0" err="1" smtClean="0">
                <a:latin typeface="Comic Sans MS" pitchFamily="66" charset="0"/>
              </a:rPr>
              <a:t>Хоккинг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357304"/>
            <a:ext cx="738695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Фантастика может </a:t>
            </a:r>
          </a:p>
          <a:p>
            <a:pPr algn="ctr"/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быть полезна…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986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19672" y="260341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Литературный жанр, который описывает  вымышленные, сверхъестественные события,  основанные на  достижениях  науки и техники</a:t>
            </a:r>
            <a:endParaRPr lang="ru-RU" b="1" dirty="0">
              <a:solidFill>
                <a:prstClr val="white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7164288" y="411510"/>
            <a:ext cx="714380" cy="59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28596" y="571486"/>
            <a:ext cx="5143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+mj-lt"/>
              </a:rPr>
              <a:t>Тема урока:</a:t>
            </a:r>
            <a:endParaRPr lang="ru-RU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571618"/>
            <a:ext cx="59293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+mj-lt"/>
              </a:rPr>
              <a:t>Автоматизация. Автоматизированные устройства </a:t>
            </a:r>
            <a:endParaRPr lang="ru-RU" sz="4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986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sloboda.it/wp-content/uploads/2017/01/%D0%90%D1%80%D0%B4%D1%83%D0%B8%D0%BD%D0%BE4.jpg"/>
          <p:cNvPicPr>
            <a:picLocks noChangeAspect="1" noChangeArrowheads="1"/>
          </p:cNvPicPr>
          <p:nvPr/>
        </p:nvPicPr>
        <p:blipFill>
          <a:blip r:embed="rId3" cstate="print"/>
          <a:srcRect l="5971" r="1486"/>
          <a:stretch>
            <a:fillRect/>
          </a:stretch>
        </p:blipFill>
        <p:spPr bwMode="auto">
          <a:xfrm rot="21192143">
            <a:off x="211225" y="1784620"/>
            <a:ext cx="3824603" cy="379626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786314" y="928676"/>
            <a:ext cx="41006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Аппаратная часть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/>
          <a:srcRect l="54356" r="7759" b="16762"/>
          <a:stretch>
            <a:fillRect/>
          </a:stretch>
        </p:blipFill>
        <p:spPr bwMode="auto">
          <a:xfrm rot="186169">
            <a:off x="4834009" y="1166856"/>
            <a:ext cx="3643338" cy="450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8196831" y="4357700"/>
            <a:ext cx="947169" cy="78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0" y="928676"/>
            <a:ext cx="4100674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Аппаратная часть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6248" y="928676"/>
            <a:ext cx="4576895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Программная часть</a:t>
            </a:r>
            <a:endParaRPr lang="ru-RU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214296"/>
            <a:ext cx="75723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Автоматизированное устройство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71934" y="2571750"/>
            <a:ext cx="5293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+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92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пины\Слайд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4" y="-37"/>
            <a:ext cx="9144064" cy="5143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92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8196831" y="4357700"/>
            <a:ext cx="947169" cy="78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4576895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Программная часть</a:t>
            </a:r>
            <a:endParaRPr lang="ru-RU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2000246"/>
            <a:ext cx="9144000" cy="10715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n-US" sz="2800" b="1" dirty="0" smtClean="0"/>
              <a:t>2. </a:t>
            </a:r>
            <a:r>
              <a:rPr lang="ru-RU" sz="2800" b="1" dirty="0" smtClean="0"/>
              <a:t>Процедура установки (</a:t>
            </a:r>
            <a:r>
              <a:rPr lang="en-US" sz="2800" b="1" dirty="0" smtClean="0"/>
              <a:t>SETUP)</a:t>
            </a:r>
            <a:r>
              <a:rPr lang="ru-RU" sz="2800" b="1" dirty="0" smtClean="0"/>
              <a:t>.</a:t>
            </a:r>
          </a:p>
          <a:p>
            <a:pPr marL="342900" indent="-342900" algn="ctr"/>
            <a:r>
              <a:rPr lang="ru-RU" dirty="0" smtClean="0"/>
              <a:t>Определяем </a:t>
            </a:r>
            <a:r>
              <a:rPr lang="ru-RU" dirty="0" err="1" smtClean="0"/>
              <a:t>ПИНы</a:t>
            </a:r>
            <a:r>
              <a:rPr lang="ru-RU" dirty="0" smtClean="0"/>
              <a:t> как «Выходы» (</a:t>
            </a:r>
            <a:r>
              <a:rPr lang="en-US" dirty="0" smtClean="0"/>
              <a:t>Output</a:t>
            </a:r>
            <a:r>
              <a:rPr lang="ru-RU" dirty="0" smtClean="0"/>
              <a:t>).</a:t>
            </a:r>
          </a:p>
          <a:p>
            <a:pPr marL="342900" indent="-342900" algn="ctr"/>
            <a:r>
              <a:rPr lang="ru-RU" dirty="0" smtClean="0"/>
              <a:t>Задаем исходное состояние при включении «0» (</a:t>
            </a:r>
            <a:r>
              <a:rPr lang="en-US" dirty="0" smtClean="0"/>
              <a:t>LOW</a:t>
            </a:r>
            <a:r>
              <a:rPr lang="ru-RU" dirty="0" smtClean="0"/>
              <a:t>).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785800"/>
            <a:ext cx="9144000" cy="10715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2800" b="1" dirty="0" smtClean="0"/>
              <a:t>Задаем константы и переменные.</a:t>
            </a:r>
          </a:p>
          <a:p>
            <a:pPr marL="342900" indent="-342900" algn="ctr"/>
            <a:r>
              <a:rPr lang="ru-RU" dirty="0" smtClean="0"/>
              <a:t>Назначаем имена </a:t>
            </a:r>
            <a:r>
              <a:rPr lang="ru-RU" dirty="0" err="1" smtClean="0"/>
              <a:t>ПИНам</a:t>
            </a:r>
            <a:r>
              <a:rPr lang="ru-RU" dirty="0" smtClean="0"/>
              <a:t> в соответствии с цветами.</a:t>
            </a:r>
          </a:p>
          <a:p>
            <a:pPr marL="342900" indent="-342900" algn="ctr"/>
            <a:r>
              <a:rPr lang="ru-RU" dirty="0" smtClean="0"/>
              <a:t>Назначаем время исполнения операций.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3214692"/>
            <a:ext cx="9144000" cy="107157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2800" b="1" dirty="0" smtClean="0"/>
              <a:t>3</a:t>
            </a:r>
            <a:r>
              <a:rPr lang="en-US" sz="2800" b="1" dirty="0" smtClean="0"/>
              <a:t>. </a:t>
            </a:r>
            <a:r>
              <a:rPr lang="ru-RU" sz="2800" b="1" dirty="0" smtClean="0"/>
              <a:t>Рабочий цикл (</a:t>
            </a:r>
            <a:r>
              <a:rPr lang="en-US" sz="2800" b="1" dirty="0" smtClean="0"/>
              <a:t>LOOP)</a:t>
            </a:r>
            <a:r>
              <a:rPr lang="ru-RU" sz="2800" b="1" dirty="0" smtClean="0"/>
              <a:t>.</a:t>
            </a:r>
          </a:p>
          <a:p>
            <a:pPr marL="342900" indent="-342900" algn="ctr"/>
            <a:r>
              <a:rPr lang="ru-RU" dirty="0" smtClean="0"/>
              <a:t>Последовательно выполняем команды в цикле, обращаясь к константам и переменным.</a:t>
            </a:r>
          </a:p>
        </p:txBody>
      </p:sp>
    </p:spTree>
    <p:extLst>
      <p:ext uri="{BB962C8B-B14F-4D97-AF65-F5344CB8AC3E}">
        <p14:creationId xmlns:p14="http://schemas.microsoft.com/office/powerpoint/2010/main" val="38592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пины\Слайд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6387" y="214296"/>
            <a:ext cx="9250387" cy="5203343"/>
          </a:xfrm>
          <a:prstGeom prst="rect">
            <a:avLst/>
          </a:prstGeom>
          <a:noFill/>
        </p:spPr>
      </p:pic>
      <p:grpSp>
        <p:nvGrpSpPr>
          <p:cNvPr id="35" name="Группа 34"/>
          <p:cNvGrpSpPr/>
          <p:nvPr/>
        </p:nvGrpSpPr>
        <p:grpSpPr>
          <a:xfrm>
            <a:off x="3857620" y="274139"/>
            <a:ext cx="1652598" cy="2930528"/>
            <a:chOff x="3848096" y="0"/>
            <a:chExt cx="1652598" cy="2930528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rot="10800000">
              <a:off x="4786314" y="2928940"/>
              <a:ext cx="642942" cy="1588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3428992" y="1571618"/>
              <a:ext cx="2714644" cy="1588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0800000">
              <a:off x="4143372" y="214296"/>
              <a:ext cx="642942" cy="1588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4214810" y="857238"/>
              <a:ext cx="1428760" cy="158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10800000">
              <a:off x="4000496" y="142858"/>
              <a:ext cx="928694" cy="158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10800000">
              <a:off x="4929190" y="1571618"/>
              <a:ext cx="571504" cy="158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3928264" y="214296"/>
              <a:ext cx="143670" cy="79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143504" y="285734"/>
              <a:ext cx="357190" cy="15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3857620" y="0"/>
              <a:ext cx="1285884" cy="15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 flipH="1" flipV="1">
              <a:off x="3706023" y="142073"/>
              <a:ext cx="285734" cy="15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5400000" flipH="1" flipV="1">
              <a:off x="5001431" y="142073"/>
              <a:ext cx="285734" cy="15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924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Группа 44"/>
          <p:cNvGrpSpPr/>
          <p:nvPr/>
        </p:nvGrpSpPr>
        <p:grpSpPr>
          <a:xfrm>
            <a:off x="3714744" y="1571618"/>
            <a:ext cx="3929090" cy="2500330"/>
            <a:chOff x="3714744" y="1571618"/>
            <a:chExt cx="3929090" cy="2500330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5357818" y="1571618"/>
              <a:ext cx="2286016" cy="714380"/>
            </a:xfrm>
            <a:prstGeom prst="rect">
              <a:avLst/>
            </a:prstGeom>
            <a:solidFill>
              <a:srgbClr val="FF0000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Красный</a:t>
              </a:r>
              <a:endParaRPr lang="ru-RU" dirty="0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357818" y="2428874"/>
              <a:ext cx="2286016" cy="714380"/>
            </a:xfrm>
            <a:prstGeom prst="rect">
              <a:avLst/>
            </a:prstGeom>
            <a:solidFill>
              <a:srgbClr val="FFFF00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Желтый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3714744" y="3357568"/>
              <a:ext cx="2286016" cy="714380"/>
            </a:xfrm>
            <a:prstGeom prst="rect">
              <a:avLst/>
            </a:prstGeom>
            <a:solidFill>
              <a:srgbClr val="69F41C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Зеленый</a:t>
              </a:r>
              <a:endParaRPr lang="ru-RU" dirty="0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2000232" y="1571618"/>
            <a:ext cx="3857652" cy="2500330"/>
            <a:chOff x="2000232" y="1571618"/>
            <a:chExt cx="3857652" cy="2500330"/>
          </a:xfrm>
        </p:grpSpPr>
        <p:sp>
          <p:nvSpPr>
            <p:cNvPr id="32" name="Полилиния 31"/>
            <p:cNvSpPr/>
            <p:nvPr/>
          </p:nvSpPr>
          <p:spPr>
            <a:xfrm>
              <a:off x="3714744" y="1571618"/>
              <a:ext cx="2143140" cy="714380"/>
            </a:xfrm>
            <a:custGeom>
              <a:avLst/>
              <a:gdLst>
                <a:gd name="connsiteX0" fmla="*/ 0 w 2143140"/>
                <a:gd name="connsiteY0" fmla="*/ 0 h 714380"/>
                <a:gd name="connsiteX1" fmla="*/ 1691880 w 2143140"/>
                <a:gd name="connsiteY1" fmla="*/ 0 h 714380"/>
                <a:gd name="connsiteX2" fmla="*/ 2143140 w 2143140"/>
                <a:gd name="connsiteY2" fmla="*/ 357190 h 714380"/>
                <a:gd name="connsiteX3" fmla="*/ 1691880 w 2143140"/>
                <a:gd name="connsiteY3" fmla="*/ 714380 h 714380"/>
                <a:gd name="connsiteX4" fmla="*/ 0 w 2143140"/>
                <a:gd name="connsiteY4" fmla="*/ 714380 h 714380"/>
                <a:gd name="connsiteX5" fmla="*/ 0 w 2143140"/>
                <a:gd name="connsiteY5" fmla="*/ 0 h 71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3140" h="714380">
                  <a:moveTo>
                    <a:pt x="0" y="0"/>
                  </a:moveTo>
                  <a:lnTo>
                    <a:pt x="1691880" y="0"/>
                  </a:lnTo>
                  <a:lnTo>
                    <a:pt x="2143140" y="357190"/>
                  </a:lnTo>
                  <a:lnTo>
                    <a:pt x="1691880" y="714380"/>
                  </a:lnTo>
                  <a:lnTo>
                    <a:pt x="0" y="7143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Изменение </a:t>
              </a:r>
            </a:p>
            <a:p>
              <a:pPr algn="ctr"/>
              <a:r>
                <a:rPr lang="ru-RU" dirty="0" smtClean="0"/>
                <a:t>цвета</a:t>
              </a:r>
              <a:endParaRPr lang="ru-RU" dirty="0"/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2000232" y="1571618"/>
              <a:ext cx="2143140" cy="714380"/>
            </a:xfrm>
            <a:custGeom>
              <a:avLst/>
              <a:gdLst>
                <a:gd name="connsiteX0" fmla="*/ 0 w 2143140"/>
                <a:gd name="connsiteY0" fmla="*/ 0 h 714380"/>
                <a:gd name="connsiteX1" fmla="*/ 1691880 w 2143140"/>
                <a:gd name="connsiteY1" fmla="*/ 0 h 714380"/>
                <a:gd name="connsiteX2" fmla="*/ 2143140 w 2143140"/>
                <a:gd name="connsiteY2" fmla="*/ 357190 h 714380"/>
                <a:gd name="connsiteX3" fmla="*/ 1691880 w 2143140"/>
                <a:gd name="connsiteY3" fmla="*/ 714380 h 714380"/>
                <a:gd name="connsiteX4" fmla="*/ 0 w 2143140"/>
                <a:gd name="connsiteY4" fmla="*/ 714380 h 714380"/>
                <a:gd name="connsiteX5" fmla="*/ 0 w 2143140"/>
                <a:gd name="connsiteY5" fmla="*/ 0 h 71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3140" h="714380">
                  <a:moveTo>
                    <a:pt x="0" y="0"/>
                  </a:moveTo>
                  <a:lnTo>
                    <a:pt x="1691880" y="0"/>
                  </a:lnTo>
                  <a:lnTo>
                    <a:pt x="2143140" y="357190"/>
                  </a:lnTo>
                  <a:lnTo>
                    <a:pt x="1691880" y="714380"/>
                  </a:lnTo>
                  <a:lnTo>
                    <a:pt x="0" y="7143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Fe(CNS)</a:t>
              </a:r>
              <a:r>
                <a:rPr lang="ru-RU" baseline="-25000" dirty="0" smtClean="0"/>
                <a:t>3 </a:t>
              </a:r>
              <a:r>
                <a:rPr lang="en-US" dirty="0" smtClean="0"/>
                <a:t>+ 3KCl</a:t>
              </a:r>
              <a:endParaRPr lang="ru-RU" dirty="0"/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3714744" y="2428874"/>
              <a:ext cx="2143140" cy="714380"/>
            </a:xfrm>
            <a:custGeom>
              <a:avLst/>
              <a:gdLst>
                <a:gd name="connsiteX0" fmla="*/ 0 w 2143140"/>
                <a:gd name="connsiteY0" fmla="*/ 0 h 714380"/>
                <a:gd name="connsiteX1" fmla="*/ 1691880 w 2143140"/>
                <a:gd name="connsiteY1" fmla="*/ 0 h 714380"/>
                <a:gd name="connsiteX2" fmla="*/ 2143140 w 2143140"/>
                <a:gd name="connsiteY2" fmla="*/ 357190 h 714380"/>
                <a:gd name="connsiteX3" fmla="*/ 1691880 w 2143140"/>
                <a:gd name="connsiteY3" fmla="*/ 714380 h 714380"/>
                <a:gd name="connsiteX4" fmla="*/ 0 w 2143140"/>
                <a:gd name="connsiteY4" fmla="*/ 714380 h 714380"/>
                <a:gd name="connsiteX5" fmla="*/ 0 w 2143140"/>
                <a:gd name="connsiteY5" fmla="*/ 0 h 71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3140" h="714380">
                  <a:moveTo>
                    <a:pt x="0" y="0"/>
                  </a:moveTo>
                  <a:lnTo>
                    <a:pt x="1691880" y="0"/>
                  </a:lnTo>
                  <a:lnTo>
                    <a:pt x="2143140" y="357190"/>
                  </a:lnTo>
                  <a:lnTo>
                    <a:pt x="1691880" y="714380"/>
                  </a:lnTo>
                  <a:lnTo>
                    <a:pt x="0" y="7143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Изменение </a:t>
              </a:r>
            </a:p>
            <a:p>
              <a:pPr algn="ctr"/>
              <a:r>
                <a:rPr lang="ru-RU" dirty="0" smtClean="0"/>
                <a:t>цвета</a:t>
              </a:r>
              <a:endParaRPr lang="ru-RU" dirty="0"/>
            </a:p>
          </p:txBody>
        </p:sp>
        <p:sp>
          <p:nvSpPr>
            <p:cNvPr id="36" name="Полилиния 35"/>
            <p:cNvSpPr/>
            <p:nvPr/>
          </p:nvSpPr>
          <p:spPr>
            <a:xfrm>
              <a:off x="2000232" y="2428874"/>
              <a:ext cx="2143140" cy="714380"/>
            </a:xfrm>
            <a:custGeom>
              <a:avLst/>
              <a:gdLst>
                <a:gd name="connsiteX0" fmla="*/ 0 w 2143140"/>
                <a:gd name="connsiteY0" fmla="*/ 0 h 714380"/>
                <a:gd name="connsiteX1" fmla="*/ 1691880 w 2143140"/>
                <a:gd name="connsiteY1" fmla="*/ 0 h 714380"/>
                <a:gd name="connsiteX2" fmla="*/ 2143140 w 2143140"/>
                <a:gd name="connsiteY2" fmla="*/ 357190 h 714380"/>
                <a:gd name="connsiteX3" fmla="*/ 1691880 w 2143140"/>
                <a:gd name="connsiteY3" fmla="*/ 714380 h 714380"/>
                <a:gd name="connsiteX4" fmla="*/ 0 w 2143140"/>
                <a:gd name="connsiteY4" fmla="*/ 714380 h 714380"/>
                <a:gd name="connsiteX5" fmla="*/ 0 w 2143140"/>
                <a:gd name="connsiteY5" fmla="*/ 0 h 71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3140" h="714380">
                  <a:moveTo>
                    <a:pt x="0" y="0"/>
                  </a:moveTo>
                  <a:lnTo>
                    <a:pt x="1691880" y="0"/>
                  </a:lnTo>
                  <a:lnTo>
                    <a:pt x="2143140" y="357190"/>
                  </a:lnTo>
                  <a:lnTo>
                    <a:pt x="1691880" y="714380"/>
                  </a:lnTo>
                  <a:lnTo>
                    <a:pt x="0" y="7143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2K</a:t>
              </a:r>
              <a:r>
                <a:rPr lang="en-US" baseline="-25000" dirty="0" smtClean="0"/>
                <a:t>2</a:t>
              </a:r>
              <a:r>
                <a:rPr lang="en-US" dirty="0" smtClean="0"/>
                <a:t>CrO</a:t>
              </a:r>
              <a:r>
                <a:rPr lang="en-US" baseline="-25000" dirty="0" smtClean="0"/>
                <a:t>4</a:t>
              </a:r>
              <a:r>
                <a:rPr lang="ru-RU" baseline="-25000" dirty="0" smtClean="0"/>
                <a:t> </a:t>
              </a:r>
              <a:r>
                <a:rPr lang="en-US" dirty="0" smtClean="0"/>
                <a:t>+ H</a:t>
              </a:r>
              <a:r>
                <a:rPr lang="en-US" baseline="-25000" dirty="0" smtClean="0"/>
                <a:t>2</a:t>
              </a:r>
              <a:r>
                <a:rPr lang="en-US" dirty="0" smtClean="0"/>
                <a:t>O</a:t>
              </a:r>
              <a:endParaRPr lang="ru-RU" dirty="0"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2000232" y="3357568"/>
              <a:ext cx="2143140" cy="714380"/>
            </a:xfrm>
            <a:custGeom>
              <a:avLst/>
              <a:gdLst>
                <a:gd name="connsiteX0" fmla="*/ 0 w 2143140"/>
                <a:gd name="connsiteY0" fmla="*/ 0 h 714380"/>
                <a:gd name="connsiteX1" fmla="*/ 1691880 w 2143140"/>
                <a:gd name="connsiteY1" fmla="*/ 0 h 714380"/>
                <a:gd name="connsiteX2" fmla="*/ 2143140 w 2143140"/>
                <a:gd name="connsiteY2" fmla="*/ 357190 h 714380"/>
                <a:gd name="connsiteX3" fmla="*/ 1691880 w 2143140"/>
                <a:gd name="connsiteY3" fmla="*/ 714380 h 714380"/>
                <a:gd name="connsiteX4" fmla="*/ 0 w 2143140"/>
                <a:gd name="connsiteY4" fmla="*/ 714380 h 714380"/>
                <a:gd name="connsiteX5" fmla="*/ 0 w 2143140"/>
                <a:gd name="connsiteY5" fmla="*/ 0 h 71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3140" h="714380">
                  <a:moveTo>
                    <a:pt x="0" y="0"/>
                  </a:moveTo>
                  <a:lnTo>
                    <a:pt x="1691880" y="0"/>
                  </a:lnTo>
                  <a:lnTo>
                    <a:pt x="2143140" y="357190"/>
                  </a:lnTo>
                  <a:lnTo>
                    <a:pt x="1691880" y="714380"/>
                  </a:lnTo>
                  <a:lnTo>
                    <a:pt x="0" y="7143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Растворение</a:t>
              </a:r>
              <a:endParaRPr lang="ru-RU" dirty="0"/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285720" y="1571618"/>
            <a:ext cx="2143140" cy="2500330"/>
            <a:chOff x="285720" y="1571618"/>
            <a:chExt cx="2143140" cy="2500330"/>
          </a:xfrm>
        </p:grpSpPr>
        <p:sp>
          <p:nvSpPr>
            <p:cNvPr id="25" name="Полилиния 24"/>
            <p:cNvSpPr/>
            <p:nvPr/>
          </p:nvSpPr>
          <p:spPr>
            <a:xfrm>
              <a:off x="285720" y="1571618"/>
              <a:ext cx="2143140" cy="714380"/>
            </a:xfrm>
            <a:custGeom>
              <a:avLst/>
              <a:gdLst>
                <a:gd name="connsiteX0" fmla="*/ 0 w 2143140"/>
                <a:gd name="connsiteY0" fmla="*/ 0 h 714380"/>
                <a:gd name="connsiteX1" fmla="*/ 1691880 w 2143140"/>
                <a:gd name="connsiteY1" fmla="*/ 0 h 714380"/>
                <a:gd name="connsiteX2" fmla="*/ 2143140 w 2143140"/>
                <a:gd name="connsiteY2" fmla="*/ 357190 h 714380"/>
                <a:gd name="connsiteX3" fmla="*/ 1691880 w 2143140"/>
                <a:gd name="connsiteY3" fmla="*/ 714380 h 714380"/>
                <a:gd name="connsiteX4" fmla="*/ 0 w 2143140"/>
                <a:gd name="connsiteY4" fmla="*/ 714380 h 714380"/>
                <a:gd name="connsiteX5" fmla="*/ 0 w 2143140"/>
                <a:gd name="connsiteY5" fmla="*/ 0 h 71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3140" h="714380">
                  <a:moveTo>
                    <a:pt x="0" y="0"/>
                  </a:moveTo>
                  <a:lnTo>
                    <a:pt x="1691880" y="0"/>
                  </a:lnTo>
                  <a:lnTo>
                    <a:pt x="2143140" y="357190"/>
                  </a:lnTo>
                  <a:lnTo>
                    <a:pt x="1691880" y="714380"/>
                  </a:lnTo>
                  <a:lnTo>
                    <a:pt x="0" y="7143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FeCl</a:t>
              </a:r>
              <a:r>
                <a:rPr lang="ru-RU" baseline="-25000" dirty="0" smtClean="0"/>
                <a:t>3 </a:t>
              </a:r>
              <a:r>
                <a:rPr lang="ru-RU" dirty="0" smtClean="0"/>
                <a:t>+ </a:t>
              </a:r>
              <a:r>
                <a:rPr lang="en-US" dirty="0" smtClean="0"/>
                <a:t>3KCNS</a:t>
              </a:r>
              <a:endParaRPr lang="ru-RU" dirty="0"/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285720" y="2428874"/>
              <a:ext cx="2143140" cy="714380"/>
            </a:xfrm>
            <a:custGeom>
              <a:avLst/>
              <a:gdLst>
                <a:gd name="connsiteX0" fmla="*/ 0 w 2143140"/>
                <a:gd name="connsiteY0" fmla="*/ 0 h 714380"/>
                <a:gd name="connsiteX1" fmla="*/ 1691880 w 2143140"/>
                <a:gd name="connsiteY1" fmla="*/ 0 h 714380"/>
                <a:gd name="connsiteX2" fmla="*/ 2143140 w 2143140"/>
                <a:gd name="connsiteY2" fmla="*/ 357190 h 714380"/>
                <a:gd name="connsiteX3" fmla="*/ 1691880 w 2143140"/>
                <a:gd name="connsiteY3" fmla="*/ 714380 h 714380"/>
                <a:gd name="connsiteX4" fmla="*/ 0 w 2143140"/>
                <a:gd name="connsiteY4" fmla="*/ 714380 h 714380"/>
                <a:gd name="connsiteX5" fmla="*/ 0 w 2143140"/>
                <a:gd name="connsiteY5" fmla="*/ 0 h 71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3140" h="714380">
                  <a:moveTo>
                    <a:pt x="0" y="0"/>
                  </a:moveTo>
                  <a:lnTo>
                    <a:pt x="1691880" y="0"/>
                  </a:lnTo>
                  <a:lnTo>
                    <a:pt x="2143140" y="357190"/>
                  </a:lnTo>
                  <a:lnTo>
                    <a:pt x="1691880" y="714380"/>
                  </a:lnTo>
                  <a:lnTo>
                    <a:pt x="0" y="7143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K</a:t>
              </a:r>
              <a:r>
                <a:rPr lang="en-US" baseline="-25000" dirty="0" smtClean="0"/>
                <a:t>2</a:t>
              </a:r>
              <a:r>
                <a:rPr lang="en-US" dirty="0" smtClean="0"/>
                <a:t>Cr</a:t>
              </a:r>
              <a:r>
                <a:rPr lang="en-US" baseline="-25000" dirty="0" smtClean="0"/>
                <a:t>2</a:t>
              </a:r>
              <a:r>
                <a:rPr lang="en-US" dirty="0" smtClean="0"/>
                <a:t>O</a:t>
              </a:r>
              <a:r>
                <a:rPr lang="en-US" baseline="-25000" dirty="0" smtClean="0"/>
                <a:t>7</a:t>
              </a:r>
              <a:r>
                <a:rPr lang="ru-RU" baseline="-25000" dirty="0" smtClean="0"/>
                <a:t> </a:t>
              </a:r>
              <a:r>
                <a:rPr lang="ru-RU" dirty="0" smtClean="0"/>
                <a:t>+ </a:t>
              </a:r>
              <a:r>
                <a:rPr lang="en-US" dirty="0" smtClean="0"/>
                <a:t>2KOH</a:t>
              </a:r>
              <a:endParaRPr lang="ru-RU" dirty="0"/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285720" y="3357568"/>
              <a:ext cx="2143140" cy="714380"/>
            </a:xfrm>
            <a:custGeom>
              <a:avLst/>
              <a:gdLst>
                <a:gd name="connsiteX0" fmla="*/ 0 w 2143140"/>
                <a:gd name="connsiteY0" fmla="*/ 0 h 714380"/>
                <a:gd name="connsiteX1" fmla="*/ 1691880 w 2143140"/>
                <a:gd name="connsiteY1" fmla="*/ 0 h 714380"/>
                <a:gd name="connsiteX2" fmla="*/ 2143140 w 2143140"/>
                <a:gd name="connsiteY2" fmla="*/ 357190 h 714380"/>
                <a:gd name="connsiteX3" fmla="*/ 1691880 w 2143140"/>
                <a:gd name="connsiteY3" fmla="*/ 714380 h 714380"/>
                <a:gd name="connsiteX4" fmla="*/ 0 w 2143140"/>
                <a:gd name="connsiteY4" fmla="*/ 714380 h 714380"/>
                <a:gd name="connsiteX5" fmla="*/ 0 w 2143140"/>
                <a:gd name="connsiteY5" fmla="*/ 0 h 71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3140" h="714380">
                  <a:moveTo>
                    <a:pt x="0" y="0"/>
                  </a:moveTo>
                  <a:lnTo>
                    <a:pt x="1691880" y="0"/>
                  </a:lnTo>
                  <a:lnTo>
                    <a:pt x="2143140" y="357190"/>
                  </a:lnTo>
                  <a:lnTo>
                    <a:pt x="1691880" y="714380"/>
                  </a:lnTo>
                  <a:lnTo>
                    <a:pt x="0" y="7143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CrCl</a:t>
              </a:r>
              <a:r>
                <a:rPr lang="ru-RU" baseline="-25000" dirty="0" smtClean="0"/>
                <a:t>3</a:t>
              </a:r>
              <a:r>
                <a:rPr lang="ru-RU" dirty="0" smtClean="0"/>
                <a:t> + </a:t>
              </a:r>
              <a:r>
                <a:rPr lang="en-US" dirty="0" smtClean="0"/>
                <a:t>H</a:t>
              </a:r>
              <a:r>
                <a:rPr lang="ru-RU" baseline="-25000" dirty="0" smtClean="0"/>
                <a:t>2</a:t>
              </a:r>
              <a:r>
                <a:rPr lang="en-US" dirty="0" smtClean="0"/>
                <a:t>O</a:t>
              </a:r>
              <a:endParaRPr lang="ru-RU" dirty="0"/>
            </a:p>
          </p:txBody>
        </p:sp>
      </p:grp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8196831" y="4357700"/>
            <a:ext cx="947169" cy="78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Прямоугольник 41"/>
          <p:cNvSpPr/>
          <p:nvPr/>
        </p:nvSpPr>
        <p:spPr>
          <a:xfrm>
            <a:off x="357158" y="0"/>
            <a:ext cx="52116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Изготовление растворов </a:t>
            </a:r>
          </a:p>
          <a:p>
            <a:pPr algn="ctr"/>
            <a:r>
              <a:rPr lang="ru-RU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для </a:t>
            </a:r>
            <a:r>
              <a:rPr lang="ru-RU" sz="36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рассеивателей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924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8196831" y="4357700"/>
            <a:ext cx="947169" cy="78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5286380" y="3429006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Стивен </a:t>
            </a:r>
            <a:r>
              <a:rPr lang="ru-RU" sz="2400" dirty="0" err="1" smtClean="0">
                <a:latin typeface="Comic Sans MS" pitchFamily="66" charset="0"/>
              </a:rPr>
              <a:t>Хоккинг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1357304"/>
            <a:ext cx="66495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Фантастика может 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быть полезна…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92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6970D0F-AE37-45DC-9FD7-5857AEF51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6667"/>
          <a:stretch/>
        </p:blipFill>
        <p:spPr>
          <a:xfrm>
            <a:off x="7421857" y="3714758"/>
            <a:ext cx="1722143" cy="1428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6000760" y="2786064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Стивен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Хоккинг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-642974" y="0"/>
            <a:ext cx="8286808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Фантастика может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быть полезна,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потому что она развивает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воображение и избавляет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от страха будущего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4" descr="C:\Users\гыукоор\AppData\Local\Microsoft\Windows\INetCache\Content.Word\attachment (1).png"/>
          <p:cNvPicPr/>
          <p:nvPr/>
        </p:nvPicPr>
        <p:blipFill>
          <a:blip r:embed="rId4" cstate="print"/>
          <a:srcRect l="10200" t="28809" r="14600" b="28810"/>
          <a:stretch>
            <a:fillRect/>
          </a:stretch>
        </p:blipFill>
        <p:spPr bwMode="auto">
          <a:xfrm>
            <a:off x="3286116" y="3038475"/>
            <a:ext cx="222377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ятиугольник 5"/>
          <p:cNvSpPr/>
          <p:nvPr/>
        </p:nvSpPr>
        <p:spPr>
          <a:xfrm>
            <a:off x="0" y="3929072"/>
            <a:ext cx="3214710" cy="71438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Обратная связь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592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365D"/>
      </a:accent1>
      <a:accent2>
        <a:srgbClr val="007033"/>
      </a:accent2>
      <a:accent3>
        <a:srgbClr val="9BBB59"/>
      </a:accent3>
      <a:accent4>
        <a:srgbClr val="7030A0"/>
      </a:accent4>
      <a:accent5>
        <a:srgbClr val="00B0F0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</TotalTime>
  <Words>236</Words>
  <Application>Microsoft Office PowerPoint</Application>
  <PresentationFormat>Экран (16:9)</PresentationFormat>
  <Paragraphs>57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Олеся Курякина</dc:creator>
  <cp:lastModifiedBy>Директор</cp:lastModifiedBy>
  <cp:revision>90</cp:revision>
  <dcterms:created xsi:type="dcterms:W3CDTF">2020-07-06T06:01:27Z</dcterms:created>
  <dcterms:modified xsi:type="dcterms:W3CDTF">2021-04-26T08:00:06Z</dcterms:modified>
</cp:coreProperties>
</file>